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65" r:id="rId7"/>
    <p:sldId id="259" r:id="rId8"/>
    <p:sldId id="266" r:id="rId9"/>
    <p:sldId id="260" r:id="rId10"/>
    <p:sldId id="267" r:id="rId11"/>
    <p:sldId id="261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Planificación estratégica 2016-2020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000" dirty="0" smtClean="0"/>
              <a:t>VSF Justicia Alimentaria Global</a:t>
            </a:r>
          </a:p>
          <a:p>
            <a:endParaRPr lang="es-ES" dirty="0"/>
          </a:p>
          <a:p>
            <a:r>
              <a:rPr lang="es-ES" sz="1600" dirty="0" smtClean="0"/>
              <a:t>Taller EDT-JD 9/10 mayo 2015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00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OE4</a:t>
            </a:r>
            <a:r>
              <a:rPr lang="es-ES" sz="2400" b="1" i="1" dirty="0"/>
              <a:t>: El poder del agro-negocio en la alimentación global habrá disminuido gracias al mayor protagonismo de una corriente de opinión pública crítica que defienda un consumo responsable, al descrédito de sus prácticas y a los cambios legales que impidan sus acciones abusivas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es-ES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Se identifica como el tema que no da mayor valor añadido a las propuestas del movimiento campesino</a:t>
            </a:r>
          </a:p>
          <a:p>
            <a:r>
              <a:rPr lang="es-ES" dirty="0" smtClean="0"/>
              <a:t>Involucrar más al personal voluntario para mayor difusión y continuidad de las campañas</a:t>
            </a:r>
          </a:p>
          <a:p>
            <a:r>
              <a:rPr lang="es-ES" dirty="0" smtClean="0"/>
              <a:t>Especial foco en las </a:t>
            </a:r>
            <a:r>
              <a:rPr lang="es-ES" dirty="0"/>
              <a:t>políticas del ámbito de la alimentación </a:t>
            </a:r>
            <a:r>
              <a:rPr lang="es-ES" dirty="0" smtClean="0"/>
              <a:t>e introducir de manera más visible </a:t>
            </a:r>
            <a:r>
              <a:rPr lang="es-ES" dirty="0"/>
              <a:t>los impactos específicos del </a:t>
            </a:r>
            <a:r>
              <a:rPr lang="es-ES" dirty="0" smtClean="0"/>
              <a:t>agro-negocio </a:t>
            </a:r>
            <a:r>
              <a:rPr lang="es-ES" dirty="0"/>
              <a:t>en las mujeres 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33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institucionales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¿Que hemos dicho?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399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 smtClean="0"/>
              <a:t>OI1</a:t>
            </a:r>
            <a:r>
              <a:rPr lang="es-ES" b="1" u="sng" dirty="0"/>
              <a:t>:</a:t>
            </a:r>
            <a:r>
              <a:rPr lang="es-ES" b="1" dirty="0"/>
              <a:t> VSF introducirá la perspectiva de género trasversalmente abarcando el nivel político, estructural y cultural de la organización, desde la parte más interna hacia la más externa de la misma.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734752"/>
              </p:ext>
            </p:extLst>
          </p:nvPr>
        </p:nvGraphicFramePr>
        <p:xfrm>
          <a:off x="677863" y="3461355"/>
          <a:ext cx="859631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Diagnóstico,</a:t>
                      </a:r>
                      <a:r>
                        <a:rPr lang="es-ES" baseline="0" dirty="0" smtClean="0"/>
                        <a:t> formación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Avances del proceso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Procesos impulsados en organizaciones aliadas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Enfriamiento</a:t>
                      </a:r>
                      <a:r>
                        <a:rPr lang="es-ES" baseline="0" dirty="0" smtClean="0"/>
                        <a:t> del proceso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Resistencias y percepción que el objetivo es secundario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9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 smtClean="0"/>
              <a:t>OI1</a:t>
            </a:r>
            <a:r>
              <a:rPr lang="es-ES" b="1" u="sng" dirty="0"/>
              <a:t>:</a:t>
            </a:r>
            <a:r>
              <a:rPr lang="es-ES" b="1" dirty="0"/>
              <a:t> VSF introducirá la perspectiva de género trasversalmente abarcando el nivel político, estructural y cultural de la organización, desde la parte más interna hacia la más externa de la misma.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Redefinición </a:t>
            </a:r>
            <a:r>
              <a:rPr lang="es-ES" dirty="0"/>
              <a:t>los espacios/órganos de participación y sus roles</a:t>
            </a:r>
            <a:endParaRPr lang="es-ES" dirty="0" smtClean="0"/>
          </a:p>
          <a:p>
            <a:r>
              <a:rPr lang="es-ES" dirty="0"/>
              <a:t>P</a:t>
            </a:r>
            <a:r>
              <a:rPr lang="es-ES" dirty="0" smtClean="0"/>
              <a:t>roceso </a:t>
            </a:r>
            <a:r>
              <a:rPr lang="es-ES" dirty="0"/>
              <a:t>de socialización del posicionamiento institucional de género en lo interno y externamente (socios/as, aliados/as, donantes, etc</a:t>
            </a:r>
            <a:r>
              <a:rPr lang="es-ES" dirty="0" smtClean="0"/>
              <a:t>.)</a:t>
            </a:r>
          </a:p>
          <a:p>
            <a:r>
              <a:rPr lang="es-ES" dirty="0" smtClean="0"/>
              <a:t>Mejor </a:t>
            </a:r>
            <a:r>
              <a:rPr lang="es-ES" dirty="0" err="1" smtClean="0"/>
              <a:t>visibilización</a:t>
            </a:r>
            <a:r>
              <a:rPr lang="es-ES" dirty="0" smtClean="0"/>
              <a:t> en OE</a:t>
            </a:r>
          </a:p>
          <a:p>
            <a:r>
              <a:rPr lang="es-ES" dirty="0" smtClean="0"/>
              <a:t>Aterrizar el objetivo en función del plan de acción concreto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84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OI2</a:t>
            </a:r>
            <a:r>
              <a:rPr lang="es-ES" sz="2400" b="1" i="1" dirty="0"/>
              <a:t>: Los niveles de financiación se mantendrán estables, similar al de años anteriores y con un crecimiento  anual del 3% La cuota de recursos propios libres aumentará del 3% al 6,5% y los fondos de un sólo </a:t>
            </a:r>
            <a:r>
              <a:rPr lang="es-ES" sz="2400" b="1" i="1" dirty="0" err="1"/>
              <a:t>cofinanciador</a:t>
            </a:r>
            <a:r>
              <a:rPr lang="es-ES" sz="2400" b="1" i="1" dirty="0"/>
              <a:t> no supondrán más del 50% del total cofinanciado</a:t>
            </a:r>
            <a:r>
              <a:rPr lang="es-ES" b="1" i="1" dirty="0"/>
              <a:t>  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154548"/>
              </p:ext>
            </p:extLst>
          </p:nvPr>
        </p:nvGraphicFramePr>
        <p:xfrm>
          <a:off x="677863" y="3049227"/>
          <a:ext cx="859631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Equilibrio financiero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Fidelidad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cofinanciadores</a:t>
                      </a:r>
                      <a:r>
                        <a:rPr lang="es-ES" baseline="0" dirty="0" smtClean="0"/>
                        <a:t> gracias a calidad técnica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Desplome fondos</a:t>
                      </a:r>
                      <a:r>
                        <a:rPr lang="es-ES" baseline="0" dirty="0" smtClean="0"/>
                        <a:t> de cooperación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Captación de fondos privados con impacto limitado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69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OI2</a:t>
            </a:r>
            <a:r>
              <a:rPr lang="es-ES" sz="2400" b="1" i="1" dirty="0"/>
              <a:t>: Los niveles de financiación se mantendrán estables, similar al de años anteriores y con un crecimiento  anual del 3% La cuota de recursos propios libres aumentará del 3% al 6,5% y los fondos de un sólo </a:t>
            </a:r>
            <a:r>
              <a:rPr lang="es-ES" sz="2400" b="1" i="1" dirty="0" err="1"/>
              <a:t>cofinanciador</a:t>
            </a:r>
            <a:r>
              <a:rPr lang="es-ES" sz="2400" b="1" i="1" dirty="0"/>
              <a:t> no supondrán más del 50% del total cofinanciado</a:t>
            </a:r>
            <a:r>
              <a:rPr lang="es-ES" b="1" i="1" dirty="0"/>
              <a:t>  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Mas énfasis en la diversificación </a:t>
            </a:r>
            <a:endParaRPr lang="es-ES" dirty="0"/>
          </a:p>
          <a:p>
            <a:r>
              <a:rPr lang="es-ES" dirty="0" smtClean="0"/>
              <a:t>Definir un objetivo de fondos propios</a:t>
            </a:r>
          </a:p>
          <a:p>
            <a:r>
              <a:rPr lang="es-ES" dirty="0"/>
              <a:t>¿</a:t>
            </a:r>
            <a:r>
              <a:rPr lang="es-ES" dirty="0" smtClean="0"/>
              <a:t>Adaptación modelo organizativo para acceder a nuevas fuentes de financiación?</a:t>
            </a:r>
          </a:p>
          <a:p>
            <a:r>
              <a:rPr lang="es-ES" dirty="0" smtClean="0"/>
              <a:t>Adaptar nuestras fuentes de financiación a la PE</a:t>
            </a:r>
          </a:p>
          <a:p>
            <a:r>
              <a:rPr lang="es-ES" dirty="0" smtClean="0"/>
              <a:t>Consolidar las estrategias que nos han dado buenos resultados</a:t>
            </a:r>
          </a:p>
          <a:p>
            <a:r>
              <a:rPr lang="es-ES" dirty="0"/>
              <a:t>Incluir financiación a través de prestación de servicios</a:t>
            </a:r>
          </a:p>
        </p:txBody>
      </p:sp>
    </p:spTree>
    <p:extLst>
      <p:ext uri="{BB962C8B-B14F-4D97-AF65-F5344CB8AC3E}">
        <p14:creationId xmlns:p14="http://schemas.microsoft.com/office/powerpoint/2010/main" val="34515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OI3</a:t>
            </a:r>
            <a:r>
              <a:rPr lang="es-ES" b="1" i="1" dirty="0"/>
              <a:t>: VSF aumentará y diversificará su base social, abriéndose a otros colectivos.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05708"/>
              </p:ext>
            </p:extLst>
          </p:nvPr>
        </p:nvGraphicFramePr>
        <p:xfrm>
          <a:off x="677863" y="2160588"/>
          <a:ext cx="8596312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Se ha mantenido</a:t>
                      </a:r>
                      <a:r>
                        <a:rPr lang="es-ES" baseline="0" dirty="0" smtClean="0"/>
                        <a:t> bastante estable a pesar de la crisis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Mayor presencia en los medios de comunicación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Cierta diversificación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Crisis</a:t>
                      </a:r>
                      <a:r>
                        <a:rPr lang="es-ES" baseline="0" dirty="0" smtClean="0"/>
                        <a:t> económica en España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Visión asistencialista de la cooperación todavía predominante</a:t>
                      </a:r>
                      <a:endParaRPr lang="es-E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Falta de estrategia de captación</a:t>
                      </a:r>
                      <a:r>
                        <a:rPr lang="es-ES" baseline="0" dirty="0" smtClean="0"/>
                        <a:t> de socios/as en Sur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OI3</a:t>
            </a:r>
            <a:r>
              <a:rPr lang="es-ES" b="1" i="1" dirty="0"/>
              <a:t>: VSF aumentará y diversificará su base social, abriéndose a otros colectivos.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Diversificación hacia el Sur</a:t>
            </a:r>
          </a:p>
          <a:p>
            <a:r>
              <a:rPr lang="es-ES" dirty="0" smtClean="0"/>
              <a:t>Adaptación del modelo organizativo?</a:t>
            </a:r>
          </a:p>
          <a:p>
            <a:r>
              <a:rPr lang="es-ES" dirty="0" smtClean="0"/>
              <a:t>Necesidad de invertir mas en “cuidar la base social”</a:t>
            </a:r>
          </a:p>
          <a:p>
            <a:r>
              <a:rPr lang="es-ES" dirty="0" smtClean="0"/>
              <a:t>Definición de lo que entendemos por base social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603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OI4</a:t>
            </a:r>
            <a:r>
              <a:rPr lang="es-ES" b="1" i="1" dirty="0"/>
              <a:t>: El equipo humano (contratado y voluntario) de VSF desarrollará las capacidades necesarias para responder a los Objetivos Estratégicos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166524"/>
              </p:ext>
            </p:extLst>
          </p:nvPr>
        </p:nvGraphicFramePr>
        <p:xfrm>
          <a:off x="677863" y="2843166"/>
          <a:ext cx="8596312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Calidad</a:t>
                      </a:r>
                      <a:r>
                        <a:rPr lang="es-ES" baseline="0" dirty="0" smtClean="0"/>
                        <a:t> técnica del equipo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Motivación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Aumento del compromiso político y social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Adaptación de los perfiles y de las estructuras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Mejora en la cultura de rendición de cuentas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Acceso desigual a planes de </a:t>
                      </a:r>
                      <a:r>
                        <a:rPr lang="es-ES" baseline="0" dirty="0" smtClean="0"/>
                        <a:t>formación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Rotación equipos (esp. voluntariado)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Poca integración nuevo voluntariado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Reestructuraciones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Financiación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Sobrecarga puestos de coordinación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87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OI4</a:t>
            </a:r>
            <a:r>
              <a:rPr lang="es-ES" b="1" i="1" dirty="0"/>
              <a:t>: El equipo humano (contratado y voluntario) de VSF desarrollará las capacidades necesarias para responder a los Objetivos Estratégicos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75301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Fomentar la </a:t>
            </a:r>
            <a:r>
              <a:rPr lang="es-ES" dirty="0"/>
              <a:t>g</a:t>
            </a:r>
            <a:r>
              <a:rPr lang="es-ES" dirty="0" smtClean="0"/>
              <a:t>eneración </a:t>
            </a:r>
            <a:r>
              <a:rPr lang="es-ES" dirty="0"/>
              <a:t>de grupos de trabajo </a:t>
            </a:r>
            <a:r>
              <a:rPr lang="es-ES" dirty="0" smtClean="0"/>
              <a:t>multidisciplinares e interdepartamentales</a:t>
            </a:r>
          </a:p>
          <a:p>
            <a:r>
              <a:rPr lang="es-ES" dirty="0" smtClean="0"/>
              <a:t>Formación interna de activistas</a:t>
            </a:r>
          </a:p>
          <a:p>
            <a:r>
              <a:rPr lang="es-ES" dirty="0" smtClean="0"/>
              <a:t>Considerar inclusión de personas con discapacidad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651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estratégicos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Que hemos dicho?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OI5</a:t>
            </a:r>
            <a:r>
              <a:rPr lang="es-ES" b="1" i="1" dirty="0" smtClean="0"/>
              <a:t>: </a:t>
            </a:r>
            <a:r>
              <a:rPr lang="es-ES" b="1" i="1" dirty="0"/>
              <a:t>VSF apostará por un modelo de asociación participativa, descentralizada, motivada y orientada a las personas, potenciando el trabajo de equipo.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840483"/>
              </p:ext>
            </p:extLst>
          </p:nvPr>
        </p:nvGraphicFramePr>
        <p:xfrm>
          <a:off x="677863" y="2843166"/>
          <a:ext cx="8596312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Plan de voluntariado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Constitución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Asamblea de Trabajadoras y Trabajadores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participación delegaciones en procesos institucionales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Falta de concreción del objetivo crea expectativas difíciles de satisfacer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Comunicación interna a veces falta de fluidez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/>
              <a:t>OI5</a:t>
            </a:r>
            <a:r>
              <a:rPr lang="es-ES" b="1" i="1" dirty="0"/>
              <a:t>: VSF apostará por un modelo de asociación participativa, descentralizada, motivada y orientada a las personas, potenciando el trabajo de equipo.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75301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s-ES" b="1" i="1" dirty="0" smtClean="0">
                <a:solidFill>
                  <a:schemeClr val="accent1"/>
                </a:solidFill>
              </a:rPr>
              <a:t>Propuestas </a:t>
            </a:r>
            <a:r>
              <a:rPr lang="es-ES" b="1" i="1" dirty="0">
                <a:solidFill>
                  <a:schemeClr val="accent1"/>
                </a:solidFill>
              </a:rPr>
              <a:t>de </a:t>
            </a:r>
            <a:r>
              <a:rPr lang="es-ES" b="1" i="1" dirty="0" smtClean="0">
                <a:solidFill>
                  <a:schemeClr val="accent1"/>
                </a:solidFill>
              </a:rPr>
              <a:t>modificaciones</a:t>
            </a:r>
            <a:endParaRPr lang="es-ES" sz="2800" b="1" i="1" dirty="0" smtClean="0">
              <a:solidFill>
                <a:schemeClr val="accent1"/>
              </a:solidFill>
            </a:endParaRPr>
          </a:p>
          <a:p>
            <a:r>
              <a:rPr lang="es-ES" dirty="0" smtClean="0"/>
              <a:t>Concretar </a:t>
            </a:r>
            <a:r>
              <a:rPr lang="es-ES" dirty="0"/>
              <a:t>el </a:t>
            </a:r>
            <a:r>
              <a:rPr lang="es-ES" dirty="0" smtClean="0"/>
              <a:t>objetivo</a:t>
            </a:r>
          </a:p>
          <a:p>
            <a:r>
              <a:rPr lang="es-ES" dirty="0" smtClean="0"/>
              <a:t>Clarificar las reglas de la descentralización </a:t>
            </a:r>
          </a:p>
          <a:p>
            <a:r>
              <a:rPr lang="es-ES" dirty="0" smtClean="0"/>
              <a:t>Fusionar con objetivo anterior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51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OI6</a:t>
            </a:r>
            <a:r>
              <a:rPr lang="es-ES" b="1" i="1" dirty="0" smtClean="0"/>
              <a:t>: VSF </a:t>
            </a:r>
            <a:r>
              <a:rPr lang="es-ES" b="1" i="1" dirty="0"/>
              <a:t>ganará en calidad, dotándose de un sistema de seguimiento, evaluación y aprendizaje que le permita conocer mejor el alcance de su trabajo y poder socializarlo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482345"/>
              </p:ext>
            </p:extLst>
          </p:nvPr>
        </p:nvGraphicFramePr>
        <p:xfrm>
          <a:off x="677863" y="3332559"/>
          <a:ext cx="859631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Consolidación de un sistema de seguimiento propio en Sur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Alineación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proyectos/objetivos PE</a:t>
                      </a:r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Sistemas de seguimiento y evaluación de la cooperación no son muy útiles para medir nuestros OE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61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/>
              <a:t>OI6</a:t>
            </a:r>
            <a:r>
              <a:rPr lang="es-ES" b="1" i="1" dirty="0"/>
              <a:t>: VSF ganará en calidad, dotándose de un sistema de seguimiento, evaluación y aprendizaje que le permita conocer mejor el alcance de su trabajo y poder socializarlo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3165141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s-ES" b="1" i="1" dirty="0" smtClean="0">
                <a:solidFill>
                  <a:schemeClr val="accent1"/>
                </a:solidFill>
              </a:rPr>
              <a:t>Propuestas </a:t>
            </a:r>
            <a:r>
              <a:rPr lang="es-ES" b="1" i="1" dirty="0">
                <a:solidFill>
                  <a:schemeClr val="accent1"/>
                </a:solidFill>
              </a:rPr>
              <a:t>de </a:t>
            </a:r>
            <a:r>
              <a:rPr lang="es-ES" b="1" i="1" dirty="0" smtClean="0">
                <a:solidFill>
                  <a:schemeClr val="accent1"/>
                </a:solidFill>
              </a:rPr>
              <a:t>modificaciones</a:t>
            </a:r>
            <a:endParaRPr lang="es-ES" sz="2800" b="1" i="1" dirty="0" smtClean="0">
              <a:solidFill>
                <a:schemeClr val="accent1"/>
              </a:solidFill>
            </a:endParaRPr>
          </a:p>
          <a:p>
            <a:r>
              <a:rPr lang="es-ES" dirty="0" smtClean="0"/>
              <a:t>Definir objetivos de calidad para nuevo periodo</a:t>
            </a:r>
          </a:p>
          <a:p>
            <a:r>
              <a:rPr lang="es-ES" dirty="0" smtClean="0"/>
              <a:t>Sistemas participativos de evaluación</a:t>
            </a:r>
          </a:p>
          <a:p>
            <a:r>
              <a:rPr lang="es-ES" dirty="0" smtClean="0"/>
              <a:t>Sistematización de aprendizajes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409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Mayores apuestas en Norte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49454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A nivel externo</a:t>
            </a:r>
            <a:r>
              <a:rPr lang="es-ES" dirty="0" smtClean="0"/>
              <a:t>:</a:t>
            </a:r>
            <a:endParaRPr lang="es-ES" dirty="0"/>
          </a:p>
          <a:p>
            <a:pPr lvl="0"/>
            <a:r>
              <a:rPr lang="es-ES" dirty="0"/>
              <a:t>La compra pública como política a favor de la Soberanía Alimentaria. Tal y como hemos dicho cada vez hay más gente que se cuestiona como come y sus los impactos negativos y existe una voluntad de crear una alternativa. La compra pública conjuntamente con lo mercados locales son un camino para lograr la Soberanía Alimentaria local y limitar el poder del </a:t>
            </a:r>
            <a:r>
              <a:rPr lang="es-ES" dirty="0" err="1"/>
              <a:t>agronegocio</a:t>
            </a:r>
            <a:r>
              <a:rPr lang="es-ES" dirty="0"/>
              <a:t>.</a:t>
            </a:r>
          </a:p>
          <a:p>
            <a:pPr lvl="0"/>
            <a:r>
              <a:rPr lang="es-ES" dirty="0"/>
              <a:t>Para tener mayor impacto y conseguir éxitos, hemos de mejorar la coordinación del trabajo con otras organizaciones y alianzas más allá de las organizaciones campesinas, como por ejemplo la de consumidores.</a:t>
            </a:r>
          </a:p>
          <a:p>
            <a:pPr lvl="0"/>
            <a:r>
              <a:rPr lang="es-ES" dirty="0"/>
              <a:t>En nuestro trabajo en la educación formal debemos de ser capaces de articular nuestro trabajo con los objetivos políticos que perseguimos como organización para fortalecer nuestras campañas y dar coherencia al trabajo en global.</a:t>
            </a:r>
          </a:p>
          <a:p>
            <a:pPr marL="0" indent="0">
              <a:buNone/>
            </a:pPr>
            <a:r>
              <a:rPr lang="es-ES" dirty="0" smtClean="0"/>
              <a:t>A </a:t>
            </a:r>
            <a:r>
              <a:rPr lang="es-ES" dirty="0"/>
              <a:t>nivel interno:</a:t>
            </a:r>
          </a:p>
          <a:p>
            <a:pPr lvl="0"/>
            <a:r>
              <a:rPr lang="es-ES" dirty="0" smtClean="0"/>
              <a:t>Terminar </a:t>
            </a:r>
            <a:r>
              <a:rPr lang="es-ES" dirty="0"/>
              <a:t>con el proceso de género y su implementación.</a:t>
            </a:r>
          </a:p>
          <a:p>
            <a:pPr lvl="0"/>
            <a:r>
              <a:rPr lang="es-ES" dirty="0"/>
              <a:t>Aumentar el equipo humano (basado en el voluntariado y contratado si hubiera oportunidad), formarle y realizar un buen acompañamiento desde los cuidados que permita su vinculación estable con la organización. </a:t>
            </a:r>
          </a:p>
          <a:p>
            <a:pPr lvl="0"/>
            <a:r>
              <a:rPr lang="es-ES" dirty="0"/>
              <a:t>Mejorar la coordinación entre departamentos y unidades, no solo en lo que es la coordinación sino de flujo de información.</a:t>
            </a:r>
          </a:p>
          <a:p>
            <a:pPr lvl="0"/>
            <a:r>
              <a:rPr lang="es-ES" dirty="0"/>
              <a:t>Diversificación de fondos condicionados y el incremento de los fondos libres para poder realizar nuestra estrategia. 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494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Mayores apuestas en Sur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16677"/>
            <a:ext cx="8596668" cy="462468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ES" dirty="0"/>
              <a:t>Apoyo al carácter internacional de la escuela de </a:t>
            </a:r>
            <a:r>
              <a:rPr lang="es-ES" dirty="0" smtClean="0"/>
              <a:t>activismo </a:t>
            </a:r>
            <a:r>
              <a:rPr lang="es-ES" dirty="0"/>
              <a:t>VSF (inclusión de personas VSF en las escuelas de formación latinoamericanas, propuestas de intercambio de experiencias, participación de personal y voluntariado de todos los territorios, aportaciones curriculares desde los territorios)</a:t>
            </a:r>
          </a:p>
          <a:p>
            <a:pPr lvl="0"/>
            <a:r>
              <a:rPr lang="es-ES" dirty="0"/>
              <a:t>Adecuación del modelo y estructura organizativa para que dé respuesta a los nuevos retos de la estrategia y a nuevas fórmulas de relacionamiento y de propuestas integrales.</a:t>
            </a:r>
          </a:p>
          <a:p>
            <a:pPr lvl="0"/>
            <a:r>
              <a:rPr lang="es-ES" dirty="0"/>
              <a:t>Acompañamiento específico a la región africana</a:t>
            </a:r>
          </a:p>
          <a:p>
            <a:pPr lvl="0"/>
            <a:r>
              <a:rPr lang="es-ES" dirty="0"/>
              <a:t>Apertura del marco geográfico en aquellos países donde el avance en la integración de los análisis multinivel, mediante los objetivos de trabajo con los movimientos, y las acciones de incidencia y denuncia abren nuevas posibilidades de intervención.</a:t>
            </a:r>
          </a:p>
          <a:p>
            <a:pPr lvl="0"/>
            <a:r>
              <a:rPr lang="es-ES" dirty="0"/>
              <a:t>Estrategia de financiación estabilizada, diversificada y con inclusión de elementos clave de campaña y de acción VSF, transferencia directa organizaciones aliadas, que garantiza sostenibilidad de estructuras mínimas.</a:t>
            </a:r>
          </a:p>
          <a:p>
            <a:pPr lvl="1"/>
            <a:r>
              <a:rPr lang="es-ES" dirty="0"/>
              <a:t>Captación de fondos con otras agencias y en otros ámbitos de actividad (necesidad de tejer alianzas entre actores)</a:t>
            </a:r>
          </a:p>
          <a:p>
            <a:pPr lvl="1"/>
            <a:r>
              <a:rPr lang="es-ES" dirty="0"/>
              <a:t>Presencia en países donde ahora no tenemos presencia, prioritarios para donantes y de menos competitivos con otras </a:t>
            </a:r>
            <a:r>
              <a:rPr lang="es-ES" dirty="0" err="1"/>
              <a:t>ONGs</a:t>
            </a:r>
            <a:r>
              <a:rPr lang="es-ES" dirty="0"/>
              <a:t> españolas (necesidad de tejer alianzas entre actores)</a:t>
            </a:r>
          </a:p>
          <a:p>
            <a:pPr lvl="1"/>
            <a:r>
              <a:rPr lang="es-ES" dirty="0"/>
              <a:t>Modelo de descentralización en la captación de fondos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13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59916" y="3185375"/>
            <a:ext cx="8596668" cy="1320800"/>
          </a:xfrm>
        </p:spPr>
        <p:txBody>
          <a:bodyPr/>
          <a:lstStyle/>
          <a:p>
            <a:r>
              <a:rPr lang="es-ES" dirty="0" smtClean="0"/>
              <a:t>Muchas gracias por tus aportaciones!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52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OE1</a:t>
            </a:r>
            <a:r>
              <a:rPr lang="es-ES" sz="2400" b="1" i="1" dirty="0"/>
              <a:t>: El pequeño y mediano campesinado organizado accederá a un sistema productivo agroecológico que le permita vivir de manera digna</a:t>
            </a:r>
            <a:r>
              <a:rPr lang="es-ES" sz="2800" dirty="0"/>
              <a:t/>
            </a:r>
            <a:br>
              <a:rPr lang="es-ES" sz="2800" dirty="0"/>
            </a:br>
            <a:endParaRPr lang="es-ES" sz="28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220945"/>
              </p:ext>
            </p:extLst>
          </p:nvPr>
        </p:nvGraphicFramePr>
        <p:xfrm>
          <a:off x="677863" y="1928767"/>
          <a:ext cx="859631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270859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29386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Parcelas</a:t>
                      </a:r>
                      <a:r>
                        <a:rPr lang="es-ES" baseline="0" dirty="0" smtClean="0"/>
                        <a:t> demostrativas, avances económicos, producción comunitaria, recuperación saberes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Más dificultad por abordar este tema en Norte: contratación publica y difusión modelo agroecológico como logros.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Apoyo a proceso integral en Orduña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/>
                        <a:t>Dilución impacto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/>
                        <a:t>Falta conexión entre territorios y</a:t>
                      </a:r>
                      <a:r>
                        <a:rPr lang="es-ES" sz="1600" baseline="0" dirty="0" smtClean="0"/>
                        <a:t> consumo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Mayor dependencia de la cooperación en Sur e inestabilidad financiación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Falta de posicionamiento claro pro soberanía alimentaria en OC Estado Español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En Norte no está financiado por los fondos de cooperación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Producción campesina retrocede e incluso las organizaciones campesinas valoran el modelo agroexportador</a:t>
                      </a:r>
                      <a:r>
                        <a:rPr lang="es-E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Sur.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Marco legislativo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15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700" b="1" i="1" u="sng" dirty="0" smtClean="0"/>
              <a:t>OE1</a:t>
            </a:r>
            <a:r>
              <a:rPr lang="es-ES" sz="2700" b="1" i="1" dirty="0"/>
              <a:t>: El pequeño y mediano campesinado organizado accederá a un sistema productivo agroecológico que le permita vivir de manera digna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96980"/>
            <a:ext cx="8596668" cy="4739424"/>
          </a:xfrm>
        </p:spPr>
        <p:txBody>
          <a:bodyPr>
            <a:normAutofit fontScale="77500" lnSpcReduction="20000"/>
          </a:bodyPr>
          <a:lstStyle/>
          <a:p>
            <a:endParaRPr lang="es-ES" dirty="0" smtClean="0"/>
          </a:p>
          <a:p>
            <a:pPr marL="0" indent="0">
              <a:buNone/>
            </a:pPr>
            <a:r>
              <a:rPr lang="es-ES" sz="2200" b="1" i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Propuestas de modificaciones</a:t>
            </a:r>
            <a:endParaRPr lang="es-ES" sz="3500" b="1" i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es-ES" dirty="0" smtClean="0"/>
              <a:t>Cadena de producción, transformación y comercialización que conectan experiencias agroecológicas de resistencia (en zonas rurales o (peri-)urbanas) con movimientos sociales relacionados con el consumo</a:t>
            </a:r>
          </a:p>
          <a:p>
            <a:r>
              <a:rPr lang="es-ES" dirty="0" smtClean="0"/>
              <a:t>Foco en la viabilidad económica del sistema agroecológico en resistencia</a:t>
            </a:r>
          </a:p>
          <a:p>
            <a:pPr lvl="0"/>
            <a:r>
              <a:rPr lang="es-ES" dirty="0" smtClean="0"/>
              <a:t>Experiencias locales de resistencia e innovadoras, como base estrategia de incidencia (demostrar la </a:t>
            </a:r>
            <a:r>
              <a:rPr lang="es-ES" dirty="0"/>
              <a:t>viabilidad de alternativas al sistema alimentario </a:t>
            </a:r>
            <a:r>
              <a:rPr lang="es-ES" dirty="0" smtClean="0"/>
              <a:t>dominante)</a:t>
            </a:r>
          </a:p>
          <a:p>
            <a:r>
              <a:rPr lang="es-ES" dirty="0" smtClean="0"/>
              <a:t>Reflexión sobre cadena productiva y donde tenemos el mayor impacto</a:t>
            </a:r>
          </a:p>
          <a:p>
            <a:r>
              <a:rPr lang="es-ES" dirty="0" smtClean="0"/>
              <a:t>Conexión </a:t>
            </a:r>
            <a:r>
              <a:rPr lang="es-ES" dirty="0"/>
              <a:t>de luchas por el “buen vivir”/”vida digna” en la defensa de la salud y los recursos naturales</a:t>
            </a:r>
            <a:endParaRPr lang="es-ES" dirty="0" smtClean="0"/>
          </a:p>
          <a:p>
            <a:r>
              <a:rPr lang="es-ES" dirty="0" smtClean="0"/>
              <a:t>Valoración del impacto en el campesinado del modelo agroecológico por parte de los/as consumidores/as</a:t>
            </a:r>
          </a:p>
          <a:p>
            <a:r>
              <a:rPr lang="es-ES" dirty="0" smtClean="0"/>
              <a:t>Conexión con el movimiento agroecológico y lucha anti-transgénicos</a:t>
            </a:r>
          </a:p>
          <a:p>
            <a:r>
              <a:rPr lang="es-ES" dirty="0" smtClean="0"/>
              <a:t>Revalorización de la cultura de producción local</a:t>
            </a:r>
          </a:p>
          <a:p>
            <a:r>
              <a:rPr lang="es-ES" dirty="0" smtClean="0"/>
              <a:t>Centrarse en sistemas alimentarios locales</a:t>
            </a:r>
          </a:p>
          <a:p>
            <a:r>
              <a:rPr lang="es-ES" dirty="0" smtClean="0"/>
              <a:t>Introducir defensa del territorio</a:t>
            </a:r>
          </a:p>
          <a:p>
            <a:r>
              <a:rPr lang="es-ES" dirty="0" smtClean="0"/>
              <a:t>Visibilizar mujeres y/o organizaciones de mujeres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54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OE2</a:t>
            </a:r>
            <a:r>
              <a:rPr lang="es-ES" b="1" i="1" dirty="0"/>
              <a:t>: Las organizaciones campesinas habrán aumentado su capacidad de análisis, reivindicación y propuesta en relación a su propia problemática.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369976"/>
              </p:ext>
            </p:extLst>
          </p:nvPr>
        </p:nvGraphicFramePr>
        <p:xfrm>
          <a:off x="677863" y="2868921"/>
          <a:ext cx="8596312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Generación</a:t>
                      </a:r>
                      <a:r>
                        <a:rPr lang="es-ES" baseline="0" dirty="0" smtClean="0"/>
                        <a:t> alianza con movimiento campesino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Aumento capacidad de articulación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Impulso en formación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err="1" smtClean="0"/>
                        <a:t>Visibilización</a:t>
                      </a:r>
                      <a:r>
                        <a:rPr lang="es-ES" baseline="0" dirty="0" smtClean="0"/>
                        <a:t> situación especifica mujeres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Fortalecimiento autonomía propuesta política de mujeres LVC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/>
                        <a:t>Conflictos</a:t>
                      </a:r>
                      <a:r>
                        <a:rPr lang="es-ES" sz="1600" baseline="0" dirty="0" smtClean="0"/>
                        <a:t> internos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Criminalización movimiento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Debilidad organizaciones y falta de articulación en CRA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Capacidad levantar agenda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Dificultad de las </a:t>
                      </a:r>
                      <a:r>
                        <a:rPr lang="es-ES" sz="1600" baseline="0" dirty="0" err="1" smtClean="0"/>
                        <a:t>OCs</a:t>
                      </a:r>
                      <a:r>
                        <a:rPr lang="es-ES" sz="1600" baseline="0" dirty="0" smtClean="0"/>
                        <a:t> a articularse con otros sectores en el Estado Español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Dificultad implicación del campesinado en organización, debido a la necesidad de subsistencia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Diversidad marcos legislativos dentro de España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u="sng" dirty="0" smtClean="0"/>
              <a:t>OE2</a:t>
            </a:r>
            <a:r>
              <a:rPr lang="es-ES" b="1" i="1" dirty="0"/>
              <a:t>: Las organizaciones campesinas habrán aumentado su capacidad de análisis, reivindicación y propuesta en relación a su propia problemática.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es-ES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Enfoque en la formación política de las bases y lideres y lideresas campesinas</a:t>
            </a:r>
          </a:p>
          <a:p>
            <a:r>
              <a:rPr lang="es-ES" dirty="0" smtClean="0"/>
              <a:t>Apoyo a los espacios de articulación, con especial énfasis a las mujeres.</a:t>
            </a:r>
          </a:p>
          <a:p>
            <a:r>
              <a:rPr lang="es-ES" dirty="0" smtClean="0"/>
              <a:t>Especial foco en la articulación </a:t>
            </a:r>
            <a:r>
              <a:rPr lang="es-ES" dirty="0"/>
              <a:t>del movimiento feminista en defensa de la </a:t>
            </a:r>
            <a:r>
              <a:rPr lang="es-ES" dirty="0" err="1"/>
              <a:t>SbA</a:t>
            </a:r>
            <a:endParaRPr lang="es-ES" dirty="0" smtClean="0"/>
          </a:p>
          <a:p>
            <a:r>
              <a:rPr lang="es-ES" dirty="0" smtClean="0"/>
              <a:t>Levantar agenda y alimentar con investigaciones y propuestas de articulación</a:t>
            </a:r>
          </a:p>
          <a:p>
            <a:r>
              <a:rPr lang="es-ES" dirty="0" smtClean="0"/>
              <a:t>Trabajar en lazo rural-urbano en la agenda de las </a:t>
            </a:r>
            <a:r>
              <a:rPr lang="es-ES" dirty="0" err="1" smtClean="0"/>
              <a:t>OCs</a:t>
            </a:r>
            <a:endParaRPr lang="es-ES" dirty="0" smtClean="0"/>
          </a:p>
          <a:p>
            <a:r>
              <a:rPr lang="es-ES" dirty="0" smtClean="0"/>
              <a:t>Trabajo de alianzas con otras organizaciones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06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OE3</a:t>
            </a:r>
            <a:r>
              <a:rPr lang="es-ES" sz="2400" b="1" i="1" dirty="0"/>
              <a:t>: El campesinado, y en especial las mujeres que lo constituyen mejorará su posición social y económica a través de un marco legislativo que favorezca la producción, transformación y comercialización campesinas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761734"/>
              </p:ext>
            </p:extLst>
          </p:nvPr>
        </p:nvGraphicFramePr>
        <p:xfrm>
          <a:off x="677863" y="2727256"/>
          <a:ext cx="8596312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Frente contra </a:t>
                      </a:r>
                      <a:r>
                        <a:rPr lang="es-ES" dirty="0" err="1" smtClean="0"/>
                        <a:t>agronegocio</a:t>
                      </a:r>
                      <a:r>
                        <a:rPr lang="es-ES" baseline="0" dirty="0" smtClean="0"/>
                        <a:t> y paquete monocultivos, agroquímicos y transgénicos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Compra pública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Presentación varias PNL temas pro </a:t>
                      </a:r>
                      <a:r>
                        <a:rPr lang="es-E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SbA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Alianzas gobierno</a:t>
                      </a:r>
                      <a:r>
                        <a:rPr lang="es-ES" baseline="0" dirty="0" smtClean="0"/>
                        <a:t> – </a:t>
                      </a:r>
                      <a:r>
                        <a:rPr lang="es-ES" baseline="0" dirty="0" err="1" smtClean="0"/>
                        <a:t>agronegocio</a:t>
                      </a:r>
                      <a:endParaRPr lang="es-E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Cooptación de las OC por gobiernos “progresistas”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Falta de articulación con otros sectores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Avances muy limitados hacia derechos de las mujeres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aseline="0" dirty="0" smtClean="0"/>
                        <a:t>Limitación de recursos para hacer seguimiento a compromisos de políticos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12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OE3</a:t>
            </a:r>
            <a:r>
              <a:rPr lang="es-ES" sz="2400" b="1" i="1" dirty="0"/>
              <a:t>: El campesinado, y en especial las mujeres que lo constituyen mejorará su posición social y económica a través de un marco legislativo que favorezca la producción, transformación y comercialización campesinas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es-ES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s-ES" b="1" i="1" dirty="0">
                <a:solidFill>
                  <a:schemeClr val="accent1"/>
                </a:solidFill>
              </a:rPr>
              <a:t>Propuestas de modificaciones</a:t>
            </a:r>
            <a:endParaRPr lang="es-ES" sz="2800" b="1" i="1" dirty="0">
              <a:solidFill>
                <a:schemeClr val="accent1"/>
              </a:solidFill>
            </a:endParaRPr>
          </a:p>
          <a:p>
            <a:r>
              <a:rPr lang="es-ES" dirty="0" smtClean="0"/>
              <a:t>Relacionamiento con sector mala-alimentación, feminismo relacionado con la alimentación y alimentación-salud para propuestas más articuladas</a:t>
            </a:r>
          </a:p>
          <a:p>
            <a:r>
              <a:rPr lang="es-ES" dirty="0" smtClean="0"/>
              <a:t>Formación e investigación como herramientas para proponer cambios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62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400" b="1" i="1" u="sng" dirty="0" smtClean="0"/>
              <a:t>OE4</a:t>
            </a:r>
            <a:r>
              <a:rPr lang="es-ES" sz="2400" b="1" i="1" dirty="0"/>
              <a:t>: El poder del agro-negocio en la alimentación global habrá disminuido gracias al mayor protagonismo de una corriente de opinión pública crítica que defienda un consumo responsable, al descrédito de sus prácticas y a los cambios legales que impidan sus acciones abusivas</a:t>
            </a: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235296"/>
              </p:ext>
            </p:extLst>
          </p:nvPr>
        </p:nvGraphicFramePr>
        <p:xfrm>
          <a:off x="677863" y="2740134"/>
          <a:ext cx="8596312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Logros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Obstáculos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Se identifica como el tema que nos da mayor valor añadido a las propuestas del movimiento campesino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Capacidad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 de articulación con otro tipo de actores (</a:t>
                      </a:r>
                      <a:r>
                        <a:rPr lang="es-ES" baseline="0" dirty="0" err="1" smtClean="0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 campaña azúcar)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Impacto en educación primaria en Norte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Inclusión en universidades</a:t>
                      </a:r>
                      <a:endParaRPr lang="es-E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 smtClean="0"/>
                        <a:t>Financiación</a:t>
                      </a:r>
                      <a:r>
                        <a:rPr lang="es-ES" sz="1600" baseline="0" dirty="0" smtClean="0"/>
                        <a:t> y estatus de ONG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Acuerdos internacionales benefician al agro-negocio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Medios de comunicación cooptados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Seguimiento y continuidad de las acciones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Apoyo institucional a las </a:t>
                      </a:r>
                      <a:r>
                        <a:rPr lang="es-ES" sz="1600" baseline="0" dirty="0" err="1" smtClean="0"/>
                        <a:t>agroempresas</a:t>
                      </a:r>
                      <a:endParaRPr lang="es-ES" sz="1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Recuperación del discurso de la </a:t>
                      </a:r>
                      <a:r>
                        <a:rPr lang="es-ES" sz="1600" baseline="0" dirty="0" err="1" smtClean="0"/>
                        <a:t>SbA</a:t>
                      </a:r>
                      <a:r>
                        <a:rPr lang="es-ES" sz="1600" baseline="0" dirty="0" smtClean="0"/>
                        <a:t> por las empresas (local, salud, artesanal,…)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baseline="0" dirty="0" smtClean="0"/>
                        <a:t>El tipo de financiación y el estatus de ONG internacional no permite avance decidido en Sur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</TotalTime>
  <Words>2072</Words>
  <Application>Microsoft Office PowerPoint</Application>
  <PresentationFormat>Personalizado</PresentationFormat>
  <Paragraphs>210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Faceta</vt:lpstr>
      <vt:lpstr>Planificación estratégica 2016-2020</vt:lpstr>
      <vt:lpstr>Objetivos estratégicos</vt:lpstr>
      <vt:lpstr>OE1: El pequeño y mediano campesinado organizado accederá a un sistema productivo agroecológico que le permita vivir de manera digna </vt:lpstr>
      <vt:lpstr>OE1: El pequeño y mediano campesinado organizado accederá a un sistema productivo agroecológico que le permita vivir de manera digna </vt:lpstr>
      <vt:lpstr>OE2: Las organizaciones campesinas habrán aumentado su capacidad de análisis, reivindicación y propuesta en relación a su propia problemática.</vt:lpstr>
      <vt:lpstr>OE2: Las organizaciones campesinas habrán aumentado su capacidad de análisis, reivindicación y propuesta en relación a su propia problemática.</vt:lpstr>
      <vt:lpstr>OE3: El campesinado, y en especial las mujeres que lo constituyen mejorará su posición social y económica a través de un marco legislativo que favorezca la producción, transformación y comercialización campesinas </vt:lpstr>
      <vt:lpstr>OE3: El campesinado, y en especial las mujeres que lo constituyen mejorará su posición social y económica a través de un marco legislativo que favorezca la producción, transformación y comercialización campesinas </vt:lpstr>
      <vt:lpstr>OE4: El poder del agro-negocio en la alimentación global habrá disminuido gracias al mayor protagonismo de una corriente de opinión pública crítica que defienda un consumo responsable, al descrédito de sus prácticas y a los cambios legales que impidan sus acciones abusivas </vt:lpstr>
      <vt:lpstr>OE4: El poder del agro-negocio en la alimentación global habrá disminuido gracias al mayor protagonismo de una corriente de opinión pública crítica que defienda un consumo responsable, al descrédito de sus prácticas y a los cambios legales que impidan sus acciones abusivas </vt:lpstr>
      <vt:lpstr>Objetivos institucionales</vt:lpstr>
      <vt:lpstr>OI1: VSF introducirá la perspectiva de género trasversalmente abarcando el nivel político, estructural y cultural de la organización, desde la parte más interna hacia la más externa de la misma. </vt:lpstr>
      <vt:lpstr>OI1: VSF introducirá la perspectiva de género trasversalmente abarcando el nivel político, estructural y cultural de la organización, desde la parte más interna hacia la más externa de la misma. </vt:lpstr>
      <vt:lpstr>OI2: Los niveles de financiación se mantendrán estables, similar al de años anteriores y con un crecimiento  anual del 3% La cuota de recursos propios libres aumentará del 3% al 6,5% y los fondos de un sólo cofinanciador no supondrán más del 50% del total cofinanciado    </vt:lpstr>
      <vt:lpstr>OI2: Los niveles de financiación se mantendrán estables, similar al de años anteriores y con un crecimiento  anual del 3% La cuota de recursos propios libres aumentará del 3% al 6,5% y los fondos de un sólo cofinanciador no supondrán más del 50% del total cofinanciado    </vt:lpstr>
      <vt:lpstr>OI3: VSF aumentará y diversificará su base social, abriéndose a otros colectivos. </vt:lpstr>
      <vt:lpstr>OI3: VSF aumentará y diversificará su base social, abriéndose a otros colectivos. </vt:lpstr>
      <vt:lpstr>OI4: El equipo humano (contratado y voluntario) de VSF desarrollará las capacidades necesarias para responder a los Objetivos Estratégicos </vt:lpstr>
      <vt:lpstr>OI4: El equipo humano (contratado y voluntario) de VSF desarrollará las capacidades necesarias para responder a los Objetivos Estratégicos </vt:lpstr>
      <vt:lpstr>OI5: VSF apostará por un modelo de asociación participativa, descentralizada, motivada y orientada a las personas, potenciando el trabajo de equipo.  </vt:lpstr>
      <vt:lpstr>OI5: VSF apostará por un modelo de asociación participativa, descentralizada, motivada y orientada a las personas, potenciando el trabajo de equipo. </vt:lpstr>
      <vt:lpstr>OI6: VSF ganará en calidad, dotándose de un sistema de seguimiento, evaluación y aprendizaje que le permita conocer mejor el alcance de su trabajo y poder socializarlo   </vt:lpstr>
      <vt:lpstr>OI6: VSF ganará en calidad, dotándose de un sistema de seguimiento, evaluación y aprendizaje que le permita conocer mejor el alcance de su trabajo y poder socializarlo </vt:lpstr>
      <vt:lpstr>Mayores apuestas en Norte</vt:lpstr>
      <vt:lpstr>Mayores apuestas en Sur</vt:lpstr>
      <vt:lpstr>Muchas gracias por tus aportaciones!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Planificación estratégica 2016-2020</dc:title>
  <dc:creator>Admin</dc:creator>
  <cp:lastModifiedBy>Judit Sala</cp:lastModifiedBy>
  <cp:revision>65</cp:revision>
  <dcterms:created xsi:type="dcterms:W3CDTF">2015-04-26T13:15:39Z</dcterms:created>
  <dcterms:modified xsi:type="dcterms:W3CDTF">2015-07-13T12:17:26Z</dcterms:modified>
</cp:coreProperties>
</file>