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82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27720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8896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93134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145622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5" name="Marcador de pie de página 4"/>
          <p:cNvSpPr>
            <a:spLocks noGrp="1"/>
          </p:cNvSpPr>
          <p:nvPr>
            <p:ph type="ftr" sz="quarter" idx="11"/>
          </p:nvPr>
        </p:nvSpPr>
        <p:spPr/>
        <p:txBody>
          <a:bodyPr/>
          <a:lstStyle/>
          <a:p>
            <a:endParaRPr lang="en-US" dirty="0"/>
          </a:p>
        </p:txBody>
      </p:sp>
      <p:sp>
        <p:nvSpPr>
          <p:cNvPr id="6" name="Marcador de número de diapositiva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286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636053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8" name="Marcador de pie de página 7"/>
          <p:cNvSpPr>
            <a:spLocks noGrp="1"/>
          </p:cNvSpPr>
          <p:nvPr>
            <p:ph type="ftr" sz="quarter" idx="11"/>
          </p:nvPr>
        </p:nvSpPr>
        <p:spPr/>
        <p:txBody>
          <a:bodyPr/>
          <a:lstStyle/>
          <a:p>
            <a:endParaRPr lang="en-US" dirty="0"/>
          </a:p>
        </p:txBody>
      </p:sp>
      <p:sp>
        <p:nvSpPr>
          <p:cNvPr id="9" name="Marcador de número de diapositiva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982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4" name="Marcador de pie de página 3"/>
          <p:cNvSpPr>
            <a:spLocks noGrp="1"/>
          </p:cNvSpPr>
          <p:nvPr>
            <p:ph type="ftr" sz="quarter" idx="11"/>
          </p:nvPr>
        </p:nvSpPr>
        <p:spPr/>
        <p:txBody>
          <a:bodyPr/>
          <a:lstStyle/>
          <a:p>
            <a:endParaRPr lang="en-US" dirty="0"/>
          </a:p>
        </p:txBody>
      </p:sp>
      <p:sp>
        <p:nvSpPr>
          <p:cNvPr id="5" name="Marcador de número de diapositiva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8607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3" name="Marcador de pie de página 2"/>
          <p:cNvSpPr>
            <a:spLocks noGrp="1"/>
          </p:cNvSpPr>
          <p:nvPr>
            <p:ph type="ftr" sz="quarter" idx="11"/>
          </p:nvPr>
        </p:nvSpPr>
        <p:spPr/>
        <p:txBody>
          <a:bodyPr/>
          <a:lstStyle/>
          <a:p>
            <a:endParaRPr lang="en-US" dirty="0"/>
          </a:p>
        </p:txBody>
      </p:sp>
      <p:sp>
        <p:nvSpPr>
          <p:cNvPr id="4" name="Marcador de número de diapositiva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4531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66627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8A87A34-81AB-432B-8DAE-1953F412C126}" type="datetimeFigureOut">
              <a:rPr lang="en-US" smtClean="0"/>
              <a:t>7/13/2015</a:t>
            </a:fld>
            <a:endParaRPr lang="en-US" dirty="0"/>
          </a:p>
        </p:txBody>
      </p:sp>
      <p:sp>
        <p:nvSpPr>
          <p:cNvPr id="6" name="Marcador de pie de página 5"/>
          <p:cNvSpPr>
            <a:spLocks noGrp="1"/>
          </p:cNvSpPr>
          <p:nvPr>
            <p:ph type="ftr" sz="quarter" idx="11"/>
          </p:nvPr>
        </p:nvSpPr>
        <p:spPr/>
        <p:txBody>
          <a:bodyPr/>
          <a:lstStyle/>
          <a:p>
            <a:endParaRPr lang="en-US" dirty="0"/>
          </a:p>
        </p:txBody>
      </p:sp>
      <p:sp>
        <p:nvSpPr>
          <p:cNvPr id="7" name="Marcador de número de diapositiva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32723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7/13/2015</a:t>
            </a:fld>
            <a:endParaRPr lang="en-US"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63488560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55325" y="1626401"/>
            <a:ext cx="5138672" cy="3834239"/>
          </a:xfrm>
        </p:spPr>
      </p:pic>
    </p:spTree>
    <p:extLst>
      <p:ext uri="{BB962C8B-B14F-4D97-AF65-F5344CB8AC3E}">
        <p14:creationId xmlns:p14="http://schemas.microsoft.com/office/powerpoint/2010/main" val="495446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Metodología</a:t>
            </a:r>
            <a:endParaRPr lang="es-ES"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06805" y="1825625"/>
            <a:ext cx="6978390" cy="4351338"/>
          </a:xfrm>
        </p:spPr>
      </p:pic>
    </p:spTree>
    <p:extLst>
      <p:ext uri="{BB962C8B-B14F-4D97-AF65-F5344CB8AC3E}">
        <p14:creationId xmlns:p14="http://schemas.microsoft.com/office/powerpoint/2010/main" val="1843124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Fortalezas (interno/favorable)</a:t>
            </a:r>
            <a:endParaRPr lang="es-ES" dirty="0"/>
          </a:p>
        </p:txBody>
      </p:sp>
      <p:sp>
        <p:nvSpPr>
          <p:cNvPr id="3" name="Marcador de contenido 2"/>
          <p:cNvSpPr>
            <a:spLocks noGrp="1"/>
          </p:cNvSpPr>
          <p:nvPr>
            <p:ph idx="1"/>
          </p:nvPr>
        </p:nvSpPr>
        <p:spPr>
          <a:xfrm>
            <a:off x="838200" y="1825624"/>
            <a:ext cx="10515600" cy="4729721"/>
          </a:xfrm>
        </p:spPr>
        <p:txBody>
          <a:bodyPr>
            <a:normAutofit fontScale="70000" lnSpcReduction="20000"/>
          </a:bodyPr>
          <a:lstStyle/>
          <a:p>
            <a:r>
              <a:rPr lang="es-ES" dirty="0" smtClean="0"/>
              <a:t>ONG especializada en temas de Soberanía Alimentaria</a:t>
            </a:r>
          </a:p>
          <a:p>
            <a:r>
              <a:rPr lang="es-ES" dirty="0"/>
              <a:t>Ser una organización referencia en la actualidad de denuncia de los impactos del actual sistema alimentario </a:t>
            </a:r>
            <a:endParaRPr lang="es-ES" dirty="0" smtClean="0"/>
          </a:p>
          <a:p>
            <a:r>
              <a:rPr lang="es-ES" dirty="0" smtClean="0"/>
              <a:t>Reconocimiento en las redes locales e internacionales y movimientos sociales que trabajan en SA. Esto facilita el acceso a agendas globales que permiten vertebrar el trabajo norte-sur. </a:t>
            </a:r>
          </a:p>
          <a:p>
            <a:r>
              <a:rPr lang="es-ES" dirty="0" smtClean="0"/>
              <a:t>Reconocimiento  en medios como referente en temas alimentarios y el cambio de imagen asociativa permite que la gente entienda mejor nuestro trabajo.  </a:t>
            </a:r>
          </a:p>
          <a:p>
            <a:r>
              <a:rPr lang="es-ES" dirty="0" smtClean="0"/>
              <a:t>Capacidad de análisis e innovación en las propuestas y de reacción ante la coyuntura política. </a:t>
            </a:r>
          </a:p>
          <a:p>
            <a:r>
              <a:rPr lang="es-ES" dirty="0" smtClean="0"/>
              <a:t>Hay experiencia y credibilidad y los proyectos y programas son de buena calidad. </a:t>
            </a:r>
          </a:p>
          <a:p>
            <a:r>
              <a:rPr lang="es-ES" dirty="0" smtClean="0"/>
              <a:t>El equipo humano se compone de personas motivadas y comprometidas con la causa, expertas y con capacidad multidisciplinar. Se ha acometido un proceso de adaptación y reestructuración ante la falta de recursos económicos que permite flexibilidad para adaptarnos a la nueva realidad. La toma de decisiones se ha democratizado. </a:t>
            </a:r>
          </a:p>
          <a:p>
            <a:r>
              <a:rPr lang="es-ES" dirty="0" smtClean="0"/>
              <a:t>Se ha realizado un Diagnostico de género acertado y se ha difundido en las bases.</a:t>
            </a:r>
          </a:p>
          <a:p>
            <a:r>
              <a:rPr lang="es-ES" dirty="0"/>
              <a:t>La capacidad para realizar alianzas y la predisposición al trabajo en red</a:t>
            </a:r>
            <a:r>
              <a:rPr lang="es-ES" dirty="0" smtClean="0"/>
              <a:t>.</a:t>
            </a:r>
            <a:endParaRPr lang="es-ES" dirty="0"/>
          </a:p>
        </p:txBody>
      </p:sp>
      <p:pic>
        <p:nvPicPr>
          <p:cNvPr id="4" name="Imagen 3"/>
          <p:cNvPicPr>
            <a:picLocks noChangeAspect="1"/>
          </p:cNvPicPr>
          <p:nvPr/>
        </p:nvPicPr>
        <p:blipFill>
          <a:blip r:embed="rId2"/>
          <a:stretch>
            <a:fillRect/>
          </a:stretch>
        </p:blipFill>
        <p:spPr>
          <a:xfrm>
            <a:off x="9025592" y="299722"/>
            <a:ext cx="1882814" cy="1404852"/>
          </a:xfrm>
          <a:prstGeom prst="rect">
            <a:avLst/>
          </a:prstGeom>
        </p:spPr>
      </p:pic>
    </p:spTree>
    <p:extLst>
      <p:ext uri="{BB962C8B-B14F-4D97-AF65-F5344CB8AC3E}">
        <p14:creationId xmlns:p14="http://schemas.microsoft.com/office/powerpoint/2010/main" val="1831557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Debilidades (interno/desfavorable)</a:t>
            </a:r>
            <a:endParaRPr lang="es-ES" dirty="0"/>
          </a:p>
        </p:txBody>
      </p:sp>
      <p:sp>
        <p:nvSpPr>
          <p:cNvPr id="3" name="Marcador de contenido 2"/>
          <p:cNvSpPr>
            <a:spLocks noGrp="1"/>
          </p:cNvSpPr>
          <p:nvPr>
            <p:ph idx="1"/>
          </p:nvPr>
        </p:nvSpPr>
        <p:spPr>
          <a:xfrm>
            <a:off x="838200" y="1825625"/>
            <a:ext cx="10515600" cy="4626690"/>
          </a:xfrm>
        </p:spPr>
        <p:txBody>
          <a:bodyPr>
            <a:normAutofit fontScale="62500" lnSpcReduction="20000"/>
          </a:bodyPr>
          <a:lstStyle/>
          <a:p>
            <a:r>
              <a:rPr lang="es-ES" dirty="0" smtClean="0"/>
              <a:t>Hay una gran escasez de recursos financieros privados libres, lo que ha repercutido en una pérdida de personal valioso. A pesar de esta realidad hay baja implicación organizativa en captación de fondos.  </a:t>
            </a:r>
          </a:p>
          <a:p>
            <a:r>
              <a:rPr lang="es-ES" dirty="0" smtClean="0"/>
              <a:t>La base social comprometida es muy escasa.  </a:t>
            </a:r>
          </a:p>
          <a:p>
            <a:r>
              <a:rPr lang="es-ES" dirty="0"/>
              <a:t>Reducción de equipo técnico contratado: repercusión directa en la consecución de objetivos y en el clima organizacional después de la restructuración.</a:t>
            </a:r>
          </a:p>
          <a:p>
            <a:pPr lvl="0"/>
            <a:r>
              <a:rPr lang="es-ES" dirty="0" smtClean="0"/>
              <a:t>Dependencia de fondos de cooperación implica un reto importante al </a:t>
            </a:r>
            <a:r>
              <a:rPr lang="es-ES" dirty="0"/>
              <a:t>encontrar el equilibrio en la distribución de capacidades para la financiación y para los avances estratégicos</a:t>
            </a:r>
            <a:r>
              <a:rPr lang="es-ES" dirty="0" smtClean="0"/>
              <a:t>.</a:t>
            </a:r>
          </a:p>
          <a:p>
            <a:r>
              <a:rPr lang="es-ES" dirty="0" smtClean="0"/>
              <a:t>Hay falta de mecanismos de comunicación a varios niveles: interno (voluntariado y personas asociadas) y externo (organizaciones aliadas y donantes).  </a:t>
            </a:r>
          </a:p>
          <a:p>
            <a:r>
              <a:rPr lang="es-ES" dirty="0" smtClean="0"/>
              <a:t>La PE es muy amplia y sus resultados poco medibles.</a:t>
            </a:r>
          </a:p>
          <a:p>
            <a:r>
              <a:rPr lang="es-ES" dirty="0" smtClean="0"/>
              <a:t>La definición del posicionamiento de Género ha sufrido retrasos y se ha debilitado el debate interno respecto a género.  </a:t>
            </a:r>
          </a:p>
          <a:p>
            <a:r>
              <a:rPr lang="es-ES" dirty="0" smtClean="0"/>
              <a:t>Origen de fondos concentrada en pocos donantes</a:t>
            </a:r>
          </a:p>
          <a:p>
            <a:pPr lvl="0"/>
            <a:r>
              <a:rPr lang="es-ES" dirty="0"/>
              <a:t>Nuestra condición de ONG internacional en otros países nos impide avanzar en la legitimidad de nuestro rol </a:t>
            </a:r>
            <a:r>
              <a:rPr lang="es-ES" dirty="0" smtClean="0"/>
              <a:t>político</a:t>
            </a:r>
          </a:p>
          <a:p>
            <a:r>
              <a:rPr lang="es-ES" dirty="0"/>
              <a:t>Falta de un equipo con capacidades estables en </a:t>
            </a:r>
            <a:r>
              <a:rPr lang="es-ES" dirty="0" smtClean="0"/>
              <a:t>África</a:t>
            </a:r>
          </a:p>
        </p:txBody>
      </p:sp>
      <p:pic>
        <p:nvPicPr>
          <p:cNvPr id="4" name="Imagen 3"/>
          <p:cNvPicPr>
            <a:picLocks noChangeAspect="1"/>
          </p:cNvPicPr>
          <p:nvPr/>
        </p:nvPicPr>
        <p:blipFill>
          <a:blip r:embed="rId2"/>
          <a:stretch>
            <a:fillRect/>
          </a:stretch>
        </p:blipFill>
        <p:spPr>
          <a:xfrm>
            <a:off x="9025592" y="299722"/>
            <a:ext cx="1882814" cy="1404852"/>
          </a:xfrm>
          <a:prstGeom prst="rect">
            <a:avLst/>
          </a:prstGeom>
        </p:spPr>
      </p:pic>
    </p:spTree>
    <p:extLst>
      <p:ext uri="{BB962C8B-B14F-4D97-AF65-F5344CB8AC3E}">
        <p14:creationId xmlns:p14="http://schemas.microsoft.com/office/powerpoint/2010/main" val="3707965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Oportunidades (externo/favorable)</a:t>
            </a:r>
            <a:endParaRPr lang="es-ES" dirty="0"/>
          </a:p>
        </p:txBody>
      </p:sp>
      <p:sp>
        <p:nvSpPr>
          <p:cNvPr id="3" name="Marcador de contenido 2"/>
          <p:cNvSpPr>
            <a:spLocks noGrp="1"/>
          </p:cNvSpPr>
          <p:nvPr>
            <p:ph idx="1"/>
          </p:nvPr>
        </p:nvSpPr>
        <p:spPr>
          <a:xfrm>
            <a:off x="838200" y="1769976"/>
            <a:ext cx="10515600" cy="5088024"/>
          </a:xfrm>
        </p:spPr>
        <p:txBody>
          <a:bodyPr>
            <a:normAutofit fontScale="55000" lnSpcReduction="20000"/>
          </a:bodyPr>
          <a:lstStyle/>
          <a:p>
            <a:r>
              <a:rPr lang="es-ES" dirty="0" smtClean="0"/>
              <a:t>La crisis del modelo socioeconómico con un claro retroceso en los Derechos Humanos demuestra que el sistema actual no es adecuado y que es necesario un modelo alternativo. Hay tendencias sociales hacia una mayor conciencia alimentaria.     </a:t>
            </a:r>
          </a:p>
          <a:p>
            <a:r>
              <a:rPr lang="es-ES" dirty="0" smtClean="0"/>
              <a:t>Aumento de la legitimidad e impacto de los movimientos sociales, que están concretando sus objetivos centrales y tendiendo a la unificación de esfuerzos y alianzas a diversos niveles (local, nacional, regional) y tienen mayor capacidad de movilización.</a:t>
            </a:r>
          </a:p>
          <a:p>
            <a:r>
              <a:rPr lang="es-ES" dirty="0" smtClean="0"/>
              <a:t>Contexto político de cambio en Estado Español y la posibilidad de lograr a nivel local de procesos a favor de la Soberanía Alimentaria.</a:t>
            </a:r>
          </a:p>
          <a:p>
            <a:r>
              <a:rPr lang="es-ES" dirty="0" smtClean="0"/>
              <a:t>Algunos donantes tienen una estrategia clara de apoyo a los proyectos que promueven los principios sobre Soberanía Alimentaria.  </a:t>
            </a:r>
          </a:p>
          <a:p>
            <a:r>
              <a:rPr lang="es-ES" dirty="0" smtClean="0"/>
              <a:t>Hay un marco favorable a la reclamación y legislación sobre derechos agrarios en la mayoría de países: derecho al agua, a la alimentación, derechos indígenas y campesinos, etc.   </a:t>
            </a:r>
          </a:p>
          <a:p>
            <a:pPr lvl="0"/>
            <a:r>
              <a:rPr lang="es-ES" dirty="0" smtClean="0"/>
              <a:t>Las </a:t>
            </a:r>
            <a:r>
              <a:rPr lang="es-ES" dirty="0"/>
              <a:t>investigaciones recientes de los impactos del modelo de producción agroindustrial de alimentos en la salud es una oportunidad para sumar fuerzas confluyendo con otros movimientos por la transformación del sistema </a:t>
            </a:r>
            <a:r>
              <a:rPr lang="es-ES" dirty="0" smtClean="0"/>
              <a:t>alimentario</a:t>
            </a:r>
          </a:p>
          <a:p>
            <a:r>
              <a:rPr lang="es-ES" dirty="0"/>
              <a:t>Preocupación de la sociedad para el tema Alimentario: que y como comemos. Si bien es cierto que la puerta de entrada es la salud, nos permite trabajar para transformar y explicar el resto de impactos (con visión global) y proponer alternativas legislativas limitadores del poder del </a:t>
            </a:r>
            <a:r>
              <a:rPr lang="es-ES" dirty="0" err="1"/>
              <a:t>agronegocio</a:t>
            </a:r>
            <a:r>
              <a:rPr lang="es-ES" dirty="0" smtClean="0"/>
              <a:t>.</a:t>
            </a:r>
            <a:endParaRPr lang="es-ES" dirty="0"/>
          </a:p>
          <a:p>
            <a:pPr lvl="0"/>
            <a:r>
              <a:rPr lang="es-ES" dirty="0"/>
              <a:t>Existen nuevos actores y </a:t>
            </a:r>
            <a:r>
              <a:rPr lang="es-ES" dirty="0" smtClean="0"/>
              <a:t>movimientos (indígena, feminista) </a:t>
            </a:r>
            <a:r>
              <a:rPr lang="es-ES" dirty="0"/>
              <a:t>que pueden constituir un cúmulo de fuerzas para la incidencia política y la denuncia del agro-negocio</a:t>
            </a:r>
          </a:p>
          <a:p>
            <a:pPr lvl="0"/>
            <a:r>
              <a:rPr lang="es-ES" dirty="0"/>
              <a:t>Existencia de análisis y campañas importantes dentro del movimiento campesino que permiten articular nuevos actores: transnacionales y los </a:t>
            </a:r>
            <a:r>
              <a:rPr lang="es-ES" dirty="0" err="1" smtClean="0"/>
              <a:t>agrotóxicos</a:t>
            </a:r>
            <a:r>
              <a:rPr lang="es-ES" dirty="0" smtClean="0"/>
              <a:t> </a:t>
            </a:r>
            <a:r>
              <a:rPr lang="es-ES" dirty="0"/>
              <a:t>y campaña contra la violencia de género</a:t>
            </a:r>
          </a:p>
          <a:p>
            <a:endParaRPr lang="es-ES" dirty="0"/>
          </a:p>
        </p:txBody>
      </p:sp>
      <p:pic>
        <p:nvPicPr>
          <p:cNvPr id="4" name="Imagen 3"/>
          <p:cNvPicPr>
            <a:picLocks noChangeAspect="1"/>
          </p:cNvPicPr>
          <p:nvPr/>
        </p:nvPicPr>
        <p:blipFill>
          <a:blip r:embed="rId2"/>
          <a:stretch>
            <a:fillRect/>
          </a:stretch>
        </p:blipFill>
        <p:spPr>
          <a:xfrm>
            <a:off x="9025592" y="299722"/>
            <a:ext cx="1882814" cy="1404852"/>
          </a:xfrm>
          <a:prstGeom prst="rect">
            <a:avLst/>
          </a:prstGeom>
        </p:spPr>
      </p:pic>
    </p:spTree>
    <p:extLst>
      <p:ext uri="{BB962C8B-B14F-4D97-AF65-F5344CB8AC3E}">
        <p14:creationId xmlns:p14="http://schemas.microsoft.com/office/powerpoint/2010/main" val="1265231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Amenazas(externo/desfavorable)</a:t>
            </a:r>
            <a:endParaRPr lang="es-ES" dirty="0"/>
          </a:p>
        </p:txBody>
      </p:sp>
      <p:sp>
        <p:nvSpPr>
          <p:cNvPr id="3" name="Marcador de contenido 2"/>
          <p:cNvSpPr>
            <a:spLocks noGrp="1"/>
          </p:cNvSpPr>
          <p:nvPr>
            <p:ph idx="1"/>
          </p:nvPr>
        </p:nvSpPr>
        <p:spPr>
          <a:xfrm>
            <a:off x="838200" y="1825625"/>
            <a:ext cx="10515600" cy="4497902"/>
          </a:xfrm>
        </p:spPr>
        <p:txBody>
          <a:bodyPr>
            <a:normAutofit fontScale="62500" lnSpcReduction="20000"/>
          </a:bodyPr>
          <a:lstStyle/>
          <a:p>
            <a:r>
              <a:rPr lang="es-ES" dirty="0" smtClean="0"/>
              <a:t>El contexto económico provoca escasez de financiación y alta competencia.  </a:t>
            </a:r>
          </a:p>
          <a:p>
            <a:r>
              <a:rPr lang="es-ES" dirty="0" smtClean="0"/>
              <a:t>Limitada participación de la sociedad civil organizada en las políticas de cooperación para el desarrollo, en particular desde el sector de </a:t>
            </a:r>
            <a:r>
              <a:rPr lang="es-ES" dirty="0" err="1" smtClean="0"/>
              <a:t>ONGs</a:t>
            </a:r>
            <a:r>
              <a:rPr lang="es-ES" dirty="0" smtClean="0"/>
              <a:t>. Hay pérdida de credibilidad de estas organizaciones.  </a:t>
            </a:r>
          </a:p>
          <a:p>
            <a:r>
              <a:rPr lang="es-ES" dirty="0" smtClean="0"/>
              <a:t>Reducción de los ámbitos prioritarios de intervención a las necesidades sociales básicas y los sectores poco conflictivos (asistencialismo como eje primordial de las políticas públicas de cooperación) Hay caída de interés social hacia temas internacionales.  </a:t>
            </a:r>
          </a:p>
          <a:p>
            <a:r>
              <a:rPr lang="es-ES" dirty="0" smtClean="0"/>
              <a:t>Desarticulación y atomización de las organizaciones campesinas por falta de claridad de la estrategia conjunta, protagonismos, instrumentalización y coaptación por parte de los gobiernos…  </a:t>
            </a:r>
          </a:p>
          <a:p>
            <a:r>
              <a:rPr lang="es-ES" dirty="0" smtClean="0"/>
              <a:t>Hay un posicionamiento fuerte de las grandes empresas acerca de la necesidad del aumento de la producción, incluyendo la transgénica. Se ha abierto un gran nicho de negocio mundial en la economía que gira en torno a los recursos naturales y se está criminalizando el movimiento campesino e incluso la Cooperación Internacional en Centroamérica.  </a:t>
            </a:r>
          </a:p>
          <a:p>
            <a:r>
              <a:rPr lang="es-ES" dirty="0"/>
              <a:t>Políticas a nivel europeo y </a:t>
            </a:r>
            <a:r>
              <a:rPr lang="es-ES" dirty="0" smtClean="0"/>
              <a:t>Global </a:t>
            </a:r>
            <a:r>
              <a:rPr lang="es-ES" dirty="0"/>
              <a:t>a favor del </a:t>
            </a:r>
            <a:r>
              <a:rPr lang="es-ES" dirty="0" err="1"/>
              <a:t>agronegocio</a:t>
            </a:r>
            <a:r>
              <a:rPr lang="es-ES" dirty="0"/>
              <a:t> antes que de las personas: Austeridad, PAC, TTIP</a:t>
            </a:r>
            <a:r>
              <a:rPr lang="es-ES" dirty="0" smtClean="0"/>
              <a:t>…</a:t>
            </a:r>
          </a:p>
          <a:p>
            <a:r>
              <a:rPr lang="es-ES" dirty="0"/>
              <a:t>Políticos y políticas al servicio del </a:t>
            </a:r>
            <a:r>
              <a:rPr lang="es-ES" dirty="0" err="1"/>
              <a:t>agronegocio</a:t>
            </a:r>
            <a:r>
              <a:rPr lang="es-ES" dirty="0"/>
              <a:t> (y sus puertas giratorias</a:t>
            </a:r>
            <a:r>
              <a:rPr lang="es-ES" dirty="0" smtClean="0"/>
              <a:t>)</a:t>
            </a:r>
            <a:endParaRPr lang="es-ES" dirty="0"/>
          </a:p>
          <a:p>
            <a:r>
              <a:rPr lang="es-ES" dirty="0" smtClean="0"/>
              <a:t>Sobreoferta de Activismo Social.  </a:t>
            </a:r>
          </a:p>
          <a:p>
            <a:r>
              <a:rPr lang="es-ES" dirty="0" smtClean="0"/>
              <a:t>Debilidad de la agenda feminista, aunque con presencia sobre todo en torno a la Soberanía Alimentaria. </a:t>
            </a:r>
            <a:endParaRPr lang="es-ES" dirty="0"/>
          </a:p>
        </p:txBody>
      </p:sp>
      <p:pic>
        <p:nvPicPr>
          <p:cNvPr id="4" name="Imagen 3"/>
          <p:cNvPicPr>
            <a:picLocks noChangeAspect="1"/>
          </p:cNvPicPr>
          <p:nvPr/>
        </p:nvPicPr>
        <p:blipFill>
          <a:blip r:embed="rId2"/>
          <a:stretch>
            <a:fillRect/>
          </a:stretch>
        </p:blipFill>
        <p:spPr>
          <a:xfrm>
            <a:off x="9025592" y="299722"/>
            <a:ext cx="1882814" cy="1404852"/>
          </a:xfrm>
          <a:prstGeom prst="rect">
            <a:avLst/>
          </a:prstGeom>
        </p:spPr>
      </p:pic>
    </p:spTree>
    <p:extLst>
      <p:ext uri="{BB962C8B-B14F-4D97-AF65-F5344CB8AC3E}">
        <p14:creationId xmlns:p14="http://schemas.microsoft.com/office/powerpoint/2010/main" val="3717947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TotalTime>
  <Words>903</Words>
  <Application>Microsoft Office PowerPoint</Application>
  <PresentationFormat>Personalizado</PresentationFormat>
  <Paragraphs>42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Metodología</vt:lpstr>
      <vt:lpstr>Fortalezas (interno/favorable)</vt:lpstr>
      <vt:lpstr>Debilidades (interno/desfavorable)</vt:lpstr>
      <vt:lpstr>Oportunidades (externo/favorable)</vt:lpstr>
      <vt:lpstr>Amenazas(externo/desfavorable)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Judit Sala</cp:lastModifiedBy>
  <cp:revision>11</cp:revision>
  <dcterms:created xsi:type="dcterms:W3CDTF">2015-05-05T20:52:49Z</dcterms:created>
  <dcterms:modified xsi:type="dcterms:W3CDTF">2015-07-13T12:17:49Z</dcterms:modified>
</cp:coreProperties>
</file>